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адик\Desktop\Рабочая программа\15738030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348880"/>
            <a:ext cx="5364088" cy="281614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548680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Адаптированная основная образовательная программа</a:t>
            </a:r>
          </a:p>
          <a:p>
            <a:pPr algn="ctr"/>
            <a:r>
              <a:rPr lang="ru-RU" sz="2400" dirty="0" smtClean="0"/>
              <a:t>МБДОУ «</a:t>
            </a:r>
            <a:r>
              <a:rPr lang="ru-RU" sz="2400" dirty="0" err="1" smtClean="0"/>
              <a:t>Билингвальный</a:t>
            </a:r>
            <a:r>
              <a:rPr lang="ru-RU" sz="2400" dirty="0" smtClean="0"/>
              <a:t> детский сад № 155 компенсирующего вида»</a:t>
            </a:r>
          </a:p>
          <a:p>
            <a:pPr algn="ctr"/>
            <a:r>
              <a:rPr lang="ru-RU" sz="2400" dirty="0" smtClean="0"/>
              <a:t> Советского района города Казани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76672"/>
            <a:ext cx="79208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-у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r>
              <a:rPr lang="ru-RU" dirty="0" smtClean="0"/>
              <a:t>-ребенок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r>
              <a:rPr lang="ru-RU" dirty="0" smtClean="0"/>
              <a:t>-ребенок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</a:t>
            </a:r>
          </a:p>
          <a:p>
            <a:r>
              <a:rPr lang="ru-RU" dirty="0" smtClean="0"/>
              <a:t>-склонен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</a:p>
          <a:p>
            <a:endParaRPr lang="ru-RU" dirty="0"/>
          </a:p>
        </p:txBody>
      </p:sp>
      <p:pic>
        <p:nvPicPr>
          <p:cNvPr id="18434" name="Picture 2" descr="C:\Users\Садик\Desktop\Рабочая программа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157192"/>
            <a:ext cx="2771800" cy="1504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511256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Социально-коммуникативное развитие</a:t>
            </a:r>
          </a:p>
          <a:p>
            <a:r>
              <a:rPr lang="ru-RU" dirty="0" smtClean="0"/>
              <a:t> Социально-коммуникативное развитие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1506" name="Picture 2" descr="C:\Users\Садик\Desktop\Рабочая программа\песо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132856"/>
            <a:ext cx="3096344" cy="3349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532859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Познавательное развитие</a:t>
            </a:r>
          </a:p>
          <a:p>
            <a:r>
              <a:rPr lang="ru-RU" dirty="0" smtClean="0"/>
              <a:t> Познавательное развитие 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25602" name="Picture 2" descr="C:\Users\Садик\Desktop\Рабочая программа\позн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916832"/>
            <a:ext cx="3203848" cy="3446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42484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Речевое развитие</a:t>
            </a:r>
          </a:p>
          <a:p>
            <a:r>
              <a:rPr lang="ru-RU" dirty="0" smtClean="0"/>
              <a:t> Речевое развитие 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endParaRPr lang="ru-RU" dirty="0"/>
          </a:p>
        </p:txBody>
      </p:sp>
      <p:pic>
        <p:nvPicPr>
          <p:cNvPr id="24577" name="Picture 1" descr="C:\Users\Садик\Desktop\Рабочая программа\разг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628800"/>
            <a:ext cx="3060848" cy="3789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04664"/>
            <a:ext cx="460851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Художественно-эстетическое развитие</a:t>
            </a:r>
          </a:p>
          <a:p>
            <a:r>
              <a:rPr lang="ru-RU" dirty="0" smtClean="0"/>
              <a:t>Художественно-эстетическое развитие 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endParaRPr lang="ru-RU" dirty="0"/>
          </a:p>
        </p:txBody>
      </p:sp>
      <p:pic>
        <p:nvPicPr>
          <p:cNvPr id="23553" name="Picture 1" descr="C:\Users\Садик\Desktop\Рабочая программа\танец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124744"/>
            <a:ext cx="3202235" cy="4365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76672"/>
            <a:ext cx="547260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Физическое развитие</a:t>
            </a:r>
          </a:p>
          <a:p>
            <a:r>
              <a:rPr lang="ru-RU" dirty="0" smtClean="0"/>
              <a:t> Физическое развитие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endParaRPr lang="ru-RU" dirty="0"/>
          </a:p>
        </p:txBody>
      </p:sp>
      <p:pic>
        <p:nvPicPr>
          <p:cNvPr id="22529" name="Picture 1" descr="C:\Users\Садик\Desktop\Рабочая программа\спор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844824"/>
            <a:ext cx="2808312" cy="3645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7200" dirty="0" smtClean="0">
                <a:solidFill>
                  <a:schemeClr val="tx1"/>
                </a:solidFill>
              </a:rPr>
              <a:t>Программа </a:t>
            </a:r>
            <a:r>
              <a:rPr lang="ru-RU" sz="7200" dirty="0">
                <a:solidFill>
                  <a:schemeClr val="tx1"/>
                </a:solidFill>
              </a:rPr>
              <a:t>характеризует специфику содержания образования и особенности организации учебно-воспитательного процесса на 2021 – 2022  учебный год. </a:t>
            </a:r>
            <a:r>
              <a:rPr lang="ru-RU" sz="7200" b="1" dirty="0">
                <a:solidFill>
                  <a:schemeClr val="tx1"/>
                </a:solidFill>
              </a:rPr>
              <a:t>Программа определяет содержание и организацию образовательного процесса для детей </a:t>
            </a:r>
            <a:r>
              <a:rPr lang="ru-RU" sz="7200" b="1" dirty="0" smtClean="0">
                <a:solidFill>
                  <a:schemeClr val="tx1"/>
                </a:solidFill>
              </a:rPr>
              <a:t>дошкольного </a:t>
            </a:r>
            <a:r>
              <a:rPr lang="ru-RU" sz="7200" b="1" dirty="0">
                <a:solidFill>
                  <a:schemeClr val="tx1"/>
                </a:solidFill>
              </a:rPr>
              <a:t>возраста с интеллектуальными нарушениями.</a:t>
            </a:r>
            <a:endParaRPr lang="tt-RU" sz="7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7200" dirty="0">
                <a:solidFill>
                  <a:schemeClr val="tx1"/>
                </a:solidFill>
              </a:rPr>
              <a:t>Программа разработана в соответствии со следующими нормативно – правовыми документами:</a:t>
            </a:r>
            <a:endParaRPr lang="tt-RU" sz="72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ru-RU" sz="7200" dirty="0">
                <a:solidFill>
                  <a:schemeClr val="tx1"/>
                </a:solidFill>
              </a:rPr>
              <a:t>Федерального закона Российской Федерации от 29 декабря 2012 г. № 273 – ФЗ «Об образовании в Российской Федерации»;</a:t>
            </a:r>
            <a:endParaRPr lang="tt-RU" sz="72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ru-RU" sz="7200" dirty="0">
                <a:solidFill>
                  <a:schemeClr val="tx1"/>
                </a:solidFill>
              </a:rPr>
              <a:t>Приказа Министерства образования и науки Российской Федерации (</a:t>
            </a:r>
            <a:r>
              <a:rPr lang="ru-RU" sz="7200" dirty="0" err="1">
                <a:solidFill>
                  <a:schemeClr val="tx1"/>
                </a:solidFill>
              </a:rPr>
              <a:t>Минобрнауки</a:t>
            </a:r>
            <a:r>
              <a:rPr lang="ru-RU" sz="7200" dirty="0">
                <a:solidFill>
                  <a:schemeClr val="tx1"/>
                </a:solidFill>
              </a:rPr>
              <a:t> России) от 17 октября 2013 г. N 1155 г. Москва "Об утверждении федерального государственного образовательного стандарта дошкольного образования";</a:t>
            </a:r>
            <a:endParaRPr lang="tt-RU" sz="72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ru-RU" sz="7200" dirty="0">
                <a:solidFill>
                  <a:schemeClr val="tx1"/>
                </a:solidFill>
              </a:rPr>
              <a:t>Приказа Министерства образования и науки Российской Федерации (</a:t>
            </a:r>
            <a:r>
              <a:rPr lang="ru-RU" sz="7200" dirty="0" err="1">
                <a:solidFill>
                  <a:schemeClr val="tx1"/>
                </a:solidFill>
              </a:rPr>
              <a:t>Минобрнауки</a:t>
            </a:r>
            <a:r>
              <a:rPr lang="ru-RU" sz="7200" dirty="0">
                <a:solidFill>
                  <a:schemeClr val="tx1"/>
                </a:solidFill>
              </a:rPr>
              <a:t> России) от 30 августа 2013 г. N 1014 г. «Об утверждении порядка организации и осуществления образовательной деятельности по основным общеобразовательным программам – дошкольного образования»;</a:t>
            </a:r>
            <a:endParaRPr lang="tt-RU" sz="7200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ru-RU" sz="7200" dirty="0">
                <a:solidFill>
                  <a:schemeClr val="tx1"/>
                </a:solidFill>
              </a:rPr>
              <a:t>Постановления Главного санитарного врача РФ от 15.05.2013. № 26 «Об утверждении СанПиН	2.4.1.3049-13 «</a:t>
            </a:r>
            <a:r>
              <a:rPr lang="ru-RU" sz="7200" dirty="0" err="1">
                <a:solidFill>
                  <a:schemeClr val="tx1"/>
                </a:solidFill>
              </a:rPr>
              <a:t>Санитарно</a:t>
            </a:r>
            <a:r>
              <a:rPr lang="ru-RU" sz="7200" dirty="0">
                <a:solidFill>
                  <a:schemeClr val="tx1"/>
                </a:solidFill>
              </a:rPr>
              <a:t> – эпидемиологические требования к устройству, содержанию и организации режима работы дошкольных образовательных организаций» (с изменениями на 27.08.2015).</a:t>
            </a:r>
            <a:endParaRPr lang="tt-RU" sz="7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7200" dirty="0">
                <a:solidFill>
                  <a:schemeClr val="tx1"/>
                </a:solidFill>
              </a:rPr>
              <a:t> </a:t>
            </a:r>
            <a:endParaRPr lang="tt-RU" sz="7200" dirty="0">
              <a:solidFill>
                <a:schemeClr val="tx1"/>
              </a:solidFill>
            </a:endParaRPr>
          </a:p>
          <a:p>
            <a:endParaRPr lang="tt-RU" sz="7200" dirty="0"/>
          </a:p>
        </p:txBody>
      </p:sp>
    </p:spTree>
    <p:extLst>
      <p:ext uri="{BB962C8B-B14F-4D97-AF65-F5344CB8AC3E}">
        <p14:creationId xmlns:p14="http://schemas.microsoft.com/office/powerpoint/2010/main" val="1586365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751344"/>
            <a:ext cx="79208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Адаптированная  основная общеобразовательная программа для </a:t>
            </a:r>
            <a:r>
              <a:rPr lang="ru-RU" dirty="0"/>
              <a:t>детей с ограниченными возможностями здоровья (с интеллектуальной недостаточностью) МБДОУ «</a:t>
            </a:r>
            <a:r>
              <a:rPr lang="ru-RU" dirty="0" err="1"/>
              <a:t>Билингвальный</a:t>
            </a:r>
            <a:r>
              <a:rPr lang="ru-RU" dirty="0"/>
              <a:t> детский сад № 155 компенсирующего вида» Советского района г. Казани.</a:t>
            </a:r>
            <a:endParaRPr lang="tt-RU" dirty="0"/>
          </a:p>
          <a:p>
            <a:r>
              <a:rPr lang="ru-RU" dirty="0" smtClean="0"/>
              <a:t>разработана </a:t>
            </a:r>
            <a:r>
              <a:rPr lang="ru-RU" dirty="0"/>
              <a:t>на  </a:t>
            </a:r>
            <a:r>
              <a:rPr lang="ru-RU" dirty="0" smtClean="0"/>
              <a:t>основе</a:t>
            </a:r>
            <a:r>
              <a:rPr lang="tt-RU" dirty="0"/>
              <a:t> </a:t>
            </a:r>
            <a:r>
              <a:rPr lang="ru-RU" dirty="0"/>
              <a:t>А</a:t>
            </a:r>
            <a:r>
              <a:rPr lang="ru-RU" dirty="0" smtClean="0"/>
              <a:t>даптированной </a:t>
            </a:r>
            <a:r>
              <a:rPr lang="ru-RU" dirty="0"/>
              <a:t>основной образовательной программой дошкольного образования детей с умственной отсталостью (интеллектуальными нарушениями) Е.А. </a:t>
            </a:r>
            <a:r>
              <a:rPr lang="ru-RU" dirty="0" err="1"/>
              <a:t>Екжановой</a:t>
            </a:r>
            <a:r>
              <a:rPr lang="ru-RU" dirty="0"/>
              <a:t>, Е.А. </a:t>
            </a:r>
            <a:r>
              <a:rPr lang="ru-RU" dirty="0" err="1"/>
              <a:t>Стребелевой</a:t>
            </a:r>
            <a:r>
              <a:rPr lang="ru-RU" dirty="0"/>
              <a:t>.  – М.: Просвещение, 2019.</a:t>
            </a:r>
            <a:endParaRPr lang="tt-RU" dirty="0"/>
          </a:p>
          <a:p>
            <a:r>
              <a:rPr lang="ru-RU" dirty="0"/>
              <a:t> </a:t>
            </a:r>
            <a:endParaRPr lang="tt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24944"/>
            <a:ext cx="2780073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6462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20688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Цели и задачи реализации Программы:</a:t>
            </a:r>
            <a:endParaRPr lang="ru-RU" dirty="0" smtClean="0"/>
          </a:p>
          <a:p>
            <a:r>
              <a:rPr lang="ru-RU" dirty="0" smtClean="0"/>
              <a:t>Программа обеспечивает развитие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 и должна быть направлена на решение следующих задач:</a:t>
            </a:r>
          </a:p>
          <a:p>
            <a:r>
              <a:rPr lang="ru-RU" dirty="0" smtClean="0"/>
              <a:t>1) охраны и укрепления физического и психического здоровья детей, в том числе их эмоционального благополучия;</a:t>
            </a:r>
          </a:p>
          <a:p>
            <a:r>
              <a:rPr lang="ru-RU" dirty="0" smtClean="0"/>
              <a:t>2) обеспечения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r>
              <a:rPr lang="ru-RU" dirty="0" smtClean="0"/>
              <a:t>3) обеспечения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</a:t>
            </a:r>
          </a:p>
          <a:p>
            <a:r>
              <a:rPr lang="ru-RU" dirty="0" smtClean="0"/>
              <a:t>4)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06489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5) объединения обучения и воспитания в целостный образовательный процесс на основе духовно-нравственных и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ценностей и принятых в обществе правил и норм поведения в интересах человека, семьи, общества;</a:t>
            </a:r>
          </a:p>
          <a:p>
            <a:r>
              <a:rPr lang="ru-RU" dirty="0" smtClean="0"/>
              <a:t>6)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</a:p>
          <a:p>
            <a:r>
              <a:rPr lang="ru-RU" dirty="0" smtClean="0"/>
              <a:t>7) обеспечения вариативности и разнообразия содержания Программы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r>
              <a:rPr lang="ru-RU" dirty="0" smtClean="0"/>
              <a:t>8) формирования </a:t>
            </a:r>
            <a:r>
              <a:rPr lang="ru-RU" dirty="0" err="1" smtClean="0"/>
              <a:t>социокультурной</a:t>
            </a:r>
            <a:r>
              <a:rPr lang="ru-RU" dirty="0" smtClean="0"/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r>
              <a:rPr lang="ru-RU" dirty="0" smtClean="0"/>
              <a:t>9) 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lvl="0"/>
            <a:r>
              <a:rPr lang="ru-RU" dirty="0" smtClean="0"/>
              <a:t>  осуществлять коррекцию недостатков в речевом и (или) психическом развитии.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dirty="0" smtClean="0"/>
              <a:t>Обеспечение разностороннего  развития детей с учетом их возрастных и индивидуальных особенностей по основным направлениям:</a:t>
            </a:r>
          </a:p>
        </p:txBody>
      </p:sp>
      <p:pic>
        <p:nvPicPr>
          <p:cNvPr id="2050" name="Picture 2" descr="C:\Users\Садик\Desktop\Рабочая программа\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628800"/>
            <a:ext cx="6264695" cy="404338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5733256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С возможностью воспитания детей на родном татарском языке.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35292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/>
              <a:t> Основная направленность  образовательной программы:</a:t>
            </a:r>
            <a:endParaRPr lang="ru-RU" b="1" dirty="0" smtClean="0"/>
          </a:p>
          <a:p>
            <a:r>
              <a:rPr lang="ru-RU" dirty="0" smtClean="0"/>
              <a:t>Позитивная социализация и всестороннее развитие ребенка. </a:t>
            </a:r>
          </a:p>
          <a:p>
            <a:r>
              <a:rPr lang="ru-RU" b="1" u="sng" dirty="0" smtClean="0"/>
              <a:t>Основными приоритетными направлениями в деятельности образовательного учреждения являются: </a:t>
            </a:r>
            <a:endParaRPr lang="ru-RU" dirty="0" smtClean="0"/>
          </a:p>
          <a:p>
            <a:r>
              <a:rPr lang="ru-RU" dirty="0" smtClean="0"/>
              <a:t>- охрана жизни и укрепление физического и психического здоровья детей;</a:t>
            </a:r>
          </a:p>
          <a:p>
            <a:r>
              <a:rPr lang="ru-RU" dirty="0" smtClean="0"/>
              <a:t>- обеспечение, социально-коммуникативного, познавательно-речевого, художественно-эстетического и физического развития детей;</a:t>
            </a:r>
          </a:p>
          <a:p>
            <a:r>
              <a:rPr lang="ru-RU" dirty="0" smtClean="0"/>
              <a:t>- воспитание с учетом возрастных категории детей гражданственности, уважение к правам, свободам человека, любви к окружающей природе, Родине, семье</a:t>
            </a:r>
          </a:p>
          <a:p>
            <a:r>
              <a:rPr lang="ru-RU" dirty="0" smtClean="0"/>
              <a:t>- взаимодействие с семьей для обеспечения полноценного развития детей;</a:t>
            </a:r>
          </a:p>
          <a:p>
            <a:pPr>
              <a:buFontTx/>
              <a:buChar char="-"/>
            </a:pPr>
            <a:r>
              <a:rPr lang="ru-RU" dirty="0" smtClean="0"/>
              <a:t>оказание консультативной и методической помощи родителям по вопросам воспитания, обучения и развития детей.</a:t>
            </a:r>
          </a:p>
          <a:p>
            <a:r>
              <a:rPr lang="ru-RU" b="1" dirty="0" smtClean="0"/>
              <a:t>Приоритетное направление деятельности ДОУ по реализации программы </a:t>
            </a:r>
            <a:r>
              <a:rPr lang="ru-RU" dirty="0" smtClean="0"/>
              <a:t>художественно-эстетическое развитие</a:t>
            </a:r>
          </a:p>
          <a:p>
            <a:r>
              <a:rPr lang="ru-RU" dirty="0" smtClean="0"/>
              <a:t>Задачи педагогической работы по формированию физических, интеллектуальных и личностных качеств детей решаются интегрировано в ходе освоения всех образовательных областей наряду с задачами, отражающими специфику каждой образовательной области.</a:t>
            </a:r>
          </a:p>
          <a:p>
            <a:r>
              <a:rPr lang="ru-RU" dirty="0" smtClean="0"/>
              <a:t>Подготовка ребёнка с нарушениями развития к адекватной ориентировке в окружающей среде, способствуя при этом становлению навыков социально-приемлемого поведения в различных жизненных ситуациях.</a:t>
            </a:r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3"/>
            <a:ext cx="842493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 Целевые ориентиры образования </a:t>
            </a:r>
          </a:p>
          <a:p>
            <a:pPr algn="ctr"/>
            <a:r>
              <a:rPr lang="ru-RU" b="1" dirty="0" smtClean="0"/>
              <a:t>в младенческом</a:t>
            </a:r>
            <a:endParaRPr lang="ru-RU" dirty="0" smtClean="0"/>
          </a:p>
          <a:p>
            <a:pPr algn="ctr"/>
            <a:r>
              <a:rPr lang="ru-RU" b="1" dirty="0" smtClean="0"/>
              <a:t>и раннем возрасте:</a:t>
            </a:r>
            <a:endParaRPr lang="ru-RU" dirty="0" smtClean="0"/>
          </a:p>
          <a:p>
            <a:r>
              <a:rPr lang="ru-RU" b="1" dirty="0" smtClean="0"/>
              <a:t> -</a:t>
            </a:r>
            <a:r>
              <a:rPr lang="ru-RU" dirty="0" smtClean="0"/>
              <a:t>Ребенок интересуется окружающими предметами и активно действует с ними; -эмоционально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r>
              <a:rPr lang="ru-RU" dirty="0" smtClean="0"/>
              <a:t>-использует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r>
              <a:rPr lang="ru-RU" dirty="0" smtClean="0"/>
              <a:t>-владеет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r>
              <a:rPr lang="ru-RU" dirty="0" smtClean="0"/>
              <a:t>-стремится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r>
              <a:rPr lang="ru-RU" dirty="0" smtClean="0"/>
              <a:t>-проявляет интерес к сверстникам; наблюдает за их действиями и подражает им;</a:t>
            </a:r>
          </a:p>
          <a:p>
            <a:r>
              <a:rPr lang="ru-RU" dirty="0" smtClean="0"/>
              <a:t>-проявляет интерес к стихам, песням и сказкам, рассматриванию картинки, --- стремится двигаться под музыку; эмоционально откликается на различные произведения культуры и искусства;</a:t>
            </a:r>
          </a:p>
          <a:p>
            <a:r>
              <a:rPr lang="ru-RU" dirty="0" smtClean="0"/>
              <a:t>у ребенка развита крупная моторика, он стремится осваивать</a:t>
            </a:r>
          </a:p>
          <a:p>
            <a:r>
              <a:rPr lang="ru-RU" dirty="0" smtClean="0"/>
              <a:t> различные виды движения (бег, лазанье, перешагивание и пр.).</a:t>
            </a:r>
          </a:p>
          <a:p>
            <a:endParaRPr lang="ru-RU" dirty="0"/>
          </a:p>
        </p:txBody>
      </p:sp>
      <p:pic>
        <p:nvPicPr>
          <p:cNvPr id="20481" name="Picture 1" descr="C:\Users\Садик\Desktop\Рабочая программа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0"/>
            <a:ext cx="2271605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0"/>
            <a:ext cx="820891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Целевые ориентиры на этапе завершения</a:t>
            </a:r>
            <a:endParaRPr lang="ru-RU" dirty="0" smtClean="0"/>
          </a:p>
          <a:p>
            <a:pPr algn="ctr"/>
            <a:r>
              <a:rPr lang="ru-RU" b="1" dirty="0" smtClean="0"/>
              <a:t>дошкольного образования:</a:t>
            </a:r>
            <a:endParaRPr lang="ru-RU" dirty="0" smtClean="0"/>
          </a:p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dirty="0" smtClean="0"/>
              <a:t>-ребенок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</a:t>
            </a:r>
          </a:p>
          <a:p>
            <a:r>
              <a:rPr lang="ru-RU" dirty="0" smtClean="0"/>
              <a:t>-способен выбирать себе род занятий, участников по совместной деятельности;</a:t>
            </a:r>
          </a:p>
          <a:p>
            <a:r>
              <a:rPr lang="ru-RU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</a:t>
            </a:r>
          </a:p>
          <a:p>
            <a:r>
              <a:rPr lang="ru-RU" dirty="0" smtClean="0"/>
              <a:t>-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r>
              <a:rPr lang="ru-RU" dirty="0" smtClean="0"/>
              <a:t>-ребенок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r>
              <a:rPr lang="ru-RU" dirty="0" smtClean="0"/>
              <a:t>-ребенок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68</TotalTime>
  <Words>1185</Words>
  <Application>Microsoft Office PowerPoint</Application>
  <PresentationFormat>Экран (4:3)</PresentationFormat>
  <Paragraphs>73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Садик</dc:creator>
  <cp:lastModifiedBy>МБДОУ №155 г.Казань</cp:lastModifiedBy>
  <cp:revision>9</cp:revision>
  <dcterms:created xsi:type="dcterms:W3CDTF">2022-05-23T09:49:16Z</dcterms:created>
  <dcterms:modified xsi:type="dcterms:W3CDTF">2022-05-23T11:13:29Z</dcterms:modified>
</cp:coreProperties>
</file>